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C44AB368-0857-4079-A769-3FFC4BAA046D}" type="datetimeFigureOut">
              <a:rPr lang="en-US" smtClean="0"/>
              <a:t>10/29/2013</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54425C4C-D7E9-40BC-AE46-4CB9F0BAFC1E}"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4AB368-0857-4079-A769-3FFC4BAA046D}"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25C4C-D7E9-40BC-AE46-4CB9F0BAFC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44AB368-0857-4079-A769-3FFC4BAA046D}"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54425C4C-D7E9-40BC-AE46-4CB9F0BAFC1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44AB368-0857-4079-A769-3FFC4BAA046D}"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25C4C-D7E9-40BC-AE46-4CB9F0BAFC1E}"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C44AB368-0857-4079-A769-3FFC4BAA046D}" type="datetimeFigureOut">
              <a:rPr lang="en-US" smtClean="0"/>
              <a:t>10/29/2013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54425C4C-D7E9-40BC-AE46-4CB9F0BAFC1E}"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44AB368-0857-4079-A769-3FFC4BAA046D}"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425C4C-D7E9-40BC-AE46-4CB9F0BAFC1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44AB368-0857-4079-A769-3FFC4BAA046D}" type="datetimeFigureOut">
              <a:rPr lang="en-US" smtClean="0"/>
              <a:t>10/29/2013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425C4C-D7E9-40BC-AE46-4CB9F0BAFC1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44AB368-0857-4079-A769-3FFC4BAA046D}" type="datetimeFigureOut">
              <a:rPr lang="en-US" smtClean="0"/>
              <a:t>10/29/2013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425C4C-D7E9-40BC-AE46-4CB9F0BAFC1E}"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44AB368-0857-4079-A769-3FFC4BAA046D}" type="datetimeFigureOut">
              <a:rPr lang="en-US" smtClean="0"/>
              <a:t>10/29/2013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425C4C-D7E9-40BC-AE46-4CB9F0BAFC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4AB368-0857-4079-A769-3FFC4BAA046D}"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54425C4C-D7E9-40BC-AE46-4CB9F0BAFC1E}"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4AB368-0857-4079-A769-3FFC4BAA046D}"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425C4C-D7E9-40BC-AE46-4CB9F0BAFC1E}"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44AB368-0857-4079-A769-3FFC4BAA046D}" type="datetimeFigureOut">
              <a:rPr lang="en-US" smtClean="0"/>
              <a:t>10/29/2013</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54425C4C-D7E9-40BC-AE46-4CB9F0BAFC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Partisan Politics Emerge During Washington’s Presidency </a:t>
            </a:r>
            <a:endParaRPr lang="en-US" dirty="0"/>
          </a:p>
        </p:txBody>
      </p:sp>
      <p:sp>
        <p:nvSpPr>
          <p:cNvPr id="2" name="Title 1"/>
          <p:cNvSpPr>
            <a:spLocks noGrp="1"/>
          </p:cNvSpPr>
          <p:nvPr>
            <p:ph type="title"/>
          </p:nvPr>
        </p:nvSpPr>
        <p:spPr>
          <a:xfrm>
            <a:off x="304800" y="381000"/>
            <a:ext cx="6324600" cy="1828800"/>
          </a:xfrm>
        </p:spPr>
        <p:txBody>
          <a:bodyPr/>
          <a:lstStyle/>
          <a:p>
            <a:pPr algn="l"/>
            <a:r>
              <a:rPr lang="en-US" dirty="0" smtClean="0"/>
              <a:t>Washington &amp; Congress, 1789 - 1796</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209800"/>
            <a:ext cx="5727700" cy="3810000"/>
          </a:xfrm>
          <a:prstGeom prst="rect">
            <a:avLst/>
          </a:prstGeom>
        </p:spPr>
      </p:pic>
    </p:spTree>
    <p:extLst>
      <p:ext uri="{BB962C8B-B14F-4D97-AF65-F5344CB8AC3E}">
        <p14:creationId xmlns:p14="http://schemas.microsoft.com/office/powerpoint/2010/main" val="3299431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solidFill>
                  <a:schemeClr val="accent1">
                    <a:lumMod val="75000"/>
                  </a:schemeClr>
                </a:solidFill>
              </a:rPr>
              <a:t>Jeffersonian Republicans</a:t>
            </a:r>
            <a:endParaRPr lang="en-US" dirty="0">
              <a:solidFill>
                <a:schemeClr val="accent1">
                  <a:lumMod val="75000"/>
                </a:schemeClr>
              </a:solidFill>
            </a:endParaRPr>
          </a:p>
        </p:txBody>
      </p:sp>
      <p:sp>
        <p:nvSpPr>
          <p:cNvPr id="3" name="Content Placeholder 2"/>
          <p:cNvSpPr>
            <a:spLocks noGrp="1"/>
          </p:cNvSpPr>
          <p:nvPr>
            <p:ph sz="half" idx="2"/>
          </p:nvPr>
        </p:nvSpPr>
        <p:spPr/>
        <p:txBody>
          <a:bodyPr>
            <a:normAutofit lnSpcReduction="10000"/>
          </a:bodyPr>
          <a:lstStyle/>
          <a:p>
            <a:r>
              <a:rPr lang="en-US" dirty="0" smtClean="0"/>
              <a:t>Jefferson was a Francophile, meaning that he was in favor of strong diplomatic ties with France. </a:t>
            </a:r>
          </a:p>
          <a:p>
            <a:r>
              <a:rPr lang="en-US" dirty="0" smtClean="0"/>
              <a:t>This was generally a popular view, since France had helped the United States gain its independence. </a:t>
            </a:r>
            <a:endParaRPr lang="en-US" dirty="0"/>
          </a:p>
        </p:txBody>
      </p:sp>
      <p:sp>
        <p:nvSpPr>
          <p:cNvPr id="4" name="Text Placeholder 3"/>
          <p:cNvSpPr>
            <a:spLocks noGrp="1"/>
          </p:cNvSpPr>
          <p:nvPr>
            <p:ph type="body" sz="quarter" idx="3"/>
          </p:nvPr>
        </p:nvSpPr>
        <p:spPr/>
        <p:txBody>
          <a:bodyPr/>
          <a:lstStyle/>
          <a:p>
            <a:r>
              <a:rPr lang="en-US" dirty="0" smtClean="0">
                <a:solidFill>
                  <a:schemeClr val="accent1">
                    <a:lumMod val="75000"/>
                  </a:schemeClr>
                </a:solidFill>
              </a:rPr>
              <a:t>Hamiltonian Federalists</a:t>
            </a:r>
            <a:endParaRPr lang="en-US" dirty="0">
              <a:solidFill>
                <a:schemeClr val="accent1">
                  <a:lumMod val="75000"/>
                </a:schemeClr>
              </a:solidFill>
            </a:endParaRPr>
          </a:p>
        </p:txBody>
      </p:sp>
      <p:sp>
        <p:nvSpPr>
          <p:cNvPr id="5" name="Content Placeholder 4"/>
          <p:cNvSpPr>
            <a:spLocks noGrp="1"/>
          </p:cNvSpPr>
          <p:nvPr>
            <p:ph sz="quarter" idx="4"/>
          </p:nvPr>
        </p:nvSpPr>
        <p:spPr/>
        <p:txBody>
          <a:bodyPr>
            <a:normAutofit fontScale="92500"/>
          </a:bodyPr>
          <a:lstStyle/>
          <a:p>
            <a:r>
              <a:rPr lang="en-US" dirty="0" smtClean="0"/>
              <a:t>Hamilton was an Anglophile, meaning that he was in favor of strong diplomatic ties with England. </a:t>
            </a:r>
          </a:p>
          <a:p>
            <a:r>
              <a:rPr lang="en-US" dirty="0" smtClean="0"/>
              <a:t>This was not as popular a view, since Americans had recently fought to sever ties with England.</a:t>
            </a:r>
            <a:endParaRPr lang="en-US" dirty="0"/>
          </a:p>
        </p:txBody>
      </p:sp>
      <p:sp>
        <p:nvSpPr>
          <p:cNvPr id="6" name="Title 5"/>
          <p:cNvSpPr>
            <a:spLocks noGrp="1"/>
          </p:cNvSpPr>
          <p:nvPr>
            <p:ph type="title"/>
          </p:nvPr>
        </p:nvSpPr>
        <p:spPr/>
        <p:txBody>
          <a:bodyPr/>
          <a:lstStyle/>
          <a:p>
            <a:r>
              <a:rPr lang="en-US" dirty="0" smtClean="0"/>
              <a:t>Foreign Policy choices</a:t>
            </a:r>
            <a:endParaRPr lang="en-US" dirty="0"/>
          </a:p>
        </p:txBody>
      </p:sp>
    </p:spTree>
    <p:extLst>
      <p:ext uri="{BB962C8B-B14F-4D97-AF65-F5344CB8AC3E}">
        <p14:creationId xmlns:p14="http://schemas.microsoft.com/office/powerpoint/2010/main" val="2938015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solidFill>
                  <a:schemeClr val="accent1">
                    <a:lumMod val="75000"/>
                  </a:schemeClr>
                </a:solidFill>
              </a:rPr>
              <a:t>Jeffersonian Republicans</a:t>
            </a:r>
            <a:endParaRPr lang="en-US" dirty="0">
              <a:solidFill>
                <a:schemeClr val="accent1">
                  <a:lumMod val="75000"/>
                </a:schemeClr>
              </a:solidFill>
            </a:endParaRPr>
          </a:p>
        </p:txBody>
      </p:sp>
      <p:sp>
        <p:nvSpPr>
          <p:cNvPr id="3" name="Content Placeholder 2"/>
          <p:cNvSpPr>
            <a:spLocks noGrp="1"/>
          </p:cNvSpPr>
          <p:nvPr>
            <p:ph sz="half" idx="2"/>
          </p:nvPr>
        </p:nvSpPr>
        <p:spPr>
          <a:xfrm>
            <a:off x="457200" y="2438399"/>
            <a:ext cx="4191000" cy="3886201"/>
          </a:xfrm>
        </p:spPr>
        <p:txBody>
          <a:bodyPr>
            <a:normAutofit fontScale="85000" lnSpcReduction="20000"/>
          </a:bodyPr>
          <a:lstStyle/>
          <a:p>
            <a:r>
              <a:rPr lang="en-US" dirty="0" smtClean="0"/>
              <a:t>Jefferson and Madison viewed the Alien and Sedition Acts as obviously unconstitutional measures which limited freedom of speech and freedom of the press, and put the liberty of the people at risk.  The two men penned the Virginia and Kentucky Resolutions in protest, claiming that states had the right to declare Congressional acts unconstitutional on their own.  </a:t>
            </a:r>
            <a:endParaRPr lang="en-US" dirty="0"/>
          </a:p>
        </p:txBody>
      </p:sp>
      <p:sp>
        <p:nvSpPr>
          <p:cNvPr id="4" name="Text Placeholder 3"/>
          <p:cNvSpPr>
            <a:spLocks noGrp="1"/>
          </p:cNvSpPr>
          <p:nvPr>
            <p:ph type="body" sz="quarter" idx="3"/>
          </p:nvPr>
        </p:nvSpPr>
        <p:spPr/>
        <p:txBody>
          <a:bodyPr/>
          <a:lstStyle/>
          <a:p>
            <a:r>
              <a:rPr lang="en-US" dirty="0" smtClean="0">
                <a:solidFill>
                  <a:schemeClr val="accent1">
                    <a:lumMod val="75000"/>
                  </a:schemeClr>
                </a:solidFill>
              </a:rPr>
              <a:t>Hamiltonian Federalists</a:t>
            </a:r>
            <a:endParaRPr lang="en-US" dirty="0">
              <a:solidFill>
                <a:schemeClr val="accent1">
                  <a:lumMod val="75000"/>
                </a:schemeClr>
              </a:solidFill>
            </a:endParaRPr>
          </a:p>
        </p:txBody>
      </p:sp>
      <p:sp>
        <p:nvSpPr>
          <p:cNvPr id="5" name="Content Placeholder 4"/>
          <p:cNvSpPr>
            <a:spLocks noGrp="1"/>
          </p:cNvSpPr>
          <p:nvPr>
            <p:ph sz="quarter" idx="4"/>
          </p:nvPr>
        </p:nvSpPr>
        <p:spPr/>
        <p:txBody>
          <a:bodyPr>
            <a:normAutofit fontScale="85000" lnSpcReduction="20000"/>
          </a:bodyPr>
          <a:lstStyle/>
          <a:p>
            <a:r>
              <a:rPr lang="en-US" dirty="0" smtClean="0"/>
              <a:t>Hamilton agreed with John Adams that the Alien and Sedition acts were necessary infringements of the people’s rights in order to preserve the gains of the revolution. Hamilton viewed the Virginia and Kentucky Resolutions as a danger to the supremacy of the federal government, since they advocated nullification and interposition. </a:t>
            </a:r>
            <a:endParaRPr lang="en-US" dirty="0"/>
          </a:p>
        </p:txBody>
      </p:sp>
      <p:sp>
        <p:nvSpPr>
          <p:cNvPr id="6" name="Title 5"/>
          <p:cNvSpPr>
            <a:spLocks noGrp="1"/>
          </p:cNvSpPr>
          <p:nvPr>
            <p:ph type="title"/>
          </p:nvPr>
        </p:nvSpPr>
        <p:spPr/>
        <p:txBody>
          <a:bodyPr/>
          <a:lstStyle/>
          <a:p>
            <a:r>
              <a:rPr lang="en-US" dirty="0" smtClean="0"/>
              <a:t>The Alien and Sedition </a:t>
            </a:r>
            <a:r>
              <a:rPr lang="en-US" dirty="0" err="1" smtClean="0"/>
              <a:t>ACts</a:t>
            </a:r>
            <a:endParaRPr lang="en-US" dirty="0"/>
          </a:p>
        </p:txBody>
      </p:sp>
    </p:spTree>
    <p:extLst>
      <p:ext uri="{BB962C8B-B14F-4D97-AF65-F5344CB8AC3E}">
        <p14:creationId xmlns:p14="http://schemas.microsoft.com/office/powerpoint/2010/main" val="39133119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1700" i="1" u="sng" dirty="0" smtClean="0"/>
              <a:t>The Virginia Declaration of Rights</a:t>
            </a:r>
            <a:r>
              <a:rPr lang="en-US" sz="1700" dirty="0" smtClean="0"/>
              <a:t>, by George Mason</a:t>
            </a:r>
            <a:endParaRPr lang="en-US" sz="1700"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48252" y="2438400"/>
            <a:ext cx="3258084" cy="3687763"/>
          </a:xfrm>
        </p:spPr>
      </p:pic>
      <p:sp>
        <p:nvSpPr>
          <p:cNvPr id="4" name="Text Placeholder 3"/>
          <p:cNvSpPr>
            <a:spLocks noGrp="1"/>
          </p:cNvSpPr>
          <p:nvPr>
            <p:ph type="body" sz="quarter" idx="3"/>
          </p:nvPr>
        </p:nvSpPr>
        <p:spPr/>
        <p:txBody>
          <a:bodyPr>
            <a:normAutofit fontScale="77500" lnSpcReduction="20000"/>
          </a:bodyPr>
          <a:lstStyle/>
          <a:p>
            <a:pPr algn="l"/>
            <a:r>
              <a:rPr lang="en-US" i="1" u="sng" dirty="0" smtClean="0"/>
              <a:t>The Virginia Statute of Religious Freedom</a:t>
            </a:r>
            <a:r>
              <a:rPr lang="en-US" dirty="0" smtClean="0"/>
              <a:t>, by Thomas Jefferson</a:t>
            </a:r>
            <a:endParaRPr lang="en-US" dirty="0"/>
          </a:p>
        </p:txBody>
      </p:sp>
      <p:pic>
        <p:nvPicPr>
          <p:cNvPr id="8" name="Content Placeholder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126008" y="2438400"/>
            <a:ext cx="3079809" cy="3687763"/>
          </a:xfrm>
        </p:spPr>
      </p:pic>
      <p:sp>
        <p:nvSpPr>
          <p:cNvPr id="6" name="Title 5"/>
          <p:cNvSpPr>
            <a:spLocks noGrp="1"/>
          </p:cNvSpPr>
          <p:nvPr>
            <p:ph type="title"/>
          </p:nvPr>
        </p:nvSpPr>
        <p:spPr/>
        <p:txBody>
          <a:bodyPr/>
          <a:lstStyle/>
          <a:p>
            <a:r>
              <a:rPr lang="en-US" sz="2000" dirty="0" smtClean="0"/>
              <a:t>What two documents authored by Virginians did James Madison rely upon in creating the bill or rights?  Who wrote each document?</a:t>
            </a:r>
            <a:endParaRPr lang="en-US" sz="2000" dirty="0"/>
          </a:p>
        </p:txBody>
      </p:sp>
    </p:spTree>
    <p:extLst>
      <p:ext uri="{BB962C8B-B14F-4D97-AF65-F5344CB8AC3E}">
        <p14:creationId xmlns:p14="http://schemas.microsoft.com/office/powerpoint/2010/main" val="22026195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92500" lnSpcReduction="10000"/>
          </a:bodyPr>
          <a:lstStyle/>
          <a:p>
            <a:pPr marL="502920" indent="-457200">
              <a:buFont typeface="+mj-lt"/>
              <a:buAutoNum type="arabicPeriod"/>
            </a:pPr>
            <a:r>
              <a:rPr lang="en-US" dirty="0" smtClean="0"/>
              <a:t>Hamilton proposed a tariff on all imported goods shipped into the United States.  </a:t>
            </a:r>
            <a:r>
              <a:rPr lang="en-US" b="1" i="1" u="sng" dirty="0" smtClean="0"/>
              <a:t>The Tariff of 1789 </a:t>
            </a:r>
            <a:r>
              <a:rPr lang="en-US" dirty="0" smtClean="0"/>
              <a:t>was used to raise revenue. </a:t>
            </a:r>
          </a:p>
          <a:p>
            <a:pPr marL="502920" indent="-457200">
              <a:buFont typeface="+mj-lt"/>
              <a:buAutoNum type="arabicPeriod"/>
            </a:pPr>
            <a:endParaRPr lang="en-US" dirty="0"/>
          </a:p>
          <a:p>
            <a:pPr marL="502920" indent="-457200">
              <a:buFont typeface="+mj-lt"/>
              <a:buAutoNum type="arabicPeriod"/>
            </a:pPr>
            <a:r>
              <a:rPr lang="en-US" dirty="0" smtClean="0"/>
              <a:t>Hamilton proposed that the national government should </a:t>
            </a:r>
            <a:r>
              <a:rPr lang="en-US" b="1" i="1" u="sng" dirty="0" smtClean="0"/>
              <a:t>absorb the debts of the states</a:t>
            </a:r>
            <a:r>
              <a:rPr lang="en-US" dirty="0" smtClean="0"/>
              <a:t>.  This way, the national government would have a legitimate reason to insist upon taxing the states. </a:t>
            </a:r>
          </a:p>
          <a:p>
            <a:pPr marL="502920" indent="-457200">
              <a:buFont typeface="+mj-lt"/>
              <a:buAutoNum type="arabicPeriod"/>
            </a:pPr>
            <a:endParaRPr lang="en-US" dirty="0"/>
          </a:p>
          <a:p>
            <a:pPr marL="502920" indent="-457200">
              <a:buFont typeface="+mj-lt"/>
              <a:buAutoNum type="arabicPeriod"/>
            </a:pPr>
            <a:r>
              <a:rPr lang="en-US" dirty="0" smtClean="0"/>
              <a:t>The establishment of a </a:t>
            </a:r>
            <a:r>
              <a:rPr lang="en-US" b="1" i="1" u="sng" dirty="0" smtClean="0"/>
              <a:t>National </a:t>
            </a:r>
            <a:r>
              <a:rPr lang="en-US" b="1" i="1" u="sng" dirty="0"/>
              <a:t>B</a:t>
            </a:r>
            <a:r>
              <a:rPr lang="en-US" b="1" i="1" u="sng" dirty="0" smtClean="0"/>
              <a:t>ank</a:t>
            </a:r>
            <a:r>
              <a:rPr lang="en-US" dirty="0" smtClean="0"/>
              <a:t>.  Hamilton viewed this as a way to foster relationships with the wealthy, the elite, and the aristocratic powers in the nation. </a:t>
            </a:r>
          </a:p>
          <a:p>
            <a:pPr marL="502920" indent="-457200">
              <a:buFont typeface="+mj-lt"/>
              <a:buAutoNum type="arabicPeriod"/>
            </a:pPr>
            <a:endParaRPr lang="en-US" dirty="0"/>
          </a:p>
          <a:p>
            <a:pPr marL="502920" indent="-457200">
              <a:buFont typeface="+mj-lt"/>
              <a:buAutoNum type="arabicPeriod"/>
            </a:pPr>
            <a:r>
              <a:rPr lang="en-US" b="1" i="1" u="sng" dirty="0" smtClean="0"/>
              <a:t>The Excise Taxes</a:t>
            </a:r>
            <a:r>
              <a:rPr lang="en-US" dirty="0" smtClean="0"/>
              <a:t>.  “Sin” taxes, like those on whiskey, could be commanded by the federal government to raise revenue. </a:t>
            </a:r>
            <a:endParaRPr lang="en-US" dirty="0"/>
          </a:p>
        </p:txBody>
      </p:sp>
      <p:sp>
        <p:nvSpPr>
          <p:cNvPr id="7" name="Title 6"/>
          <p:cNvSpPr>
            <a:spLocks noGrp="1"/>
          </p:cNvSpPr>
          <p:nvPr>
            <p:ph type="title"/>
          </p:nvPr>
        </p:nvSpPr>
        <p:spPr/>
        <p:txBody>
          <a:bodyPr/>
          <a:lstStyle/>
          <a:p>
            <a:r>
              <a:rPr lang="en-US" dirty="0" smtClean="0"/>
              <a:t>Hamilton’s Financial Plan</a:t>
            </a:r>
            <a:endParaRPr lang="en-US" dirty="0"/>
          </a:p>
        </p:txBody>
      </p:sp>
    </p:spTree>
    <p:extLst>
      <p:ext uri="{BB962C8B-B14F-4D97-AF65-F5344CB8AC3E}">
        <p14:creationId xmlns:p14="http://schemas.microsoft.com/office/powerpoint/2010/main" val="3811410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word “enumerated” means listed.  </a:t>
            </a:r>
          </a:p>
          <a:p>
            <a:endParaRPr lang="en-US" dirty="0"/>
          </a:p>
          <a:p>
            <a:r>
              <a:rPr lang="en-US" dirty="0" smtClean="0"/>
              <a:t>The enumerated powers in the Constitution, then, are powers which are specifically mentioned in the Constitution.  For example, the power to tax, the power to declare war, the ability to raise and army, or any of the other powers of government specifically delegated to one or more branches of the government. </a:t>
            </a:r>
            <a:endParaRPr lang="en-US" dirty="0"/>
          </a:p>
        </p:txBody>
      </p:sp>
      <p:sp>
        <p:nvSpPr>
          <p:cNvPr id="3" name="Title 2"/>
          <p:cNvSpPr>
            <a:spLocks noGrp="1"/>
          </p:cNvSpPr>
          <p:nvPr>
            <p:ph type="title"/>
          </p:nvPr>
        </p:nvSpPr>
        <p:spPr/>
        <p:txBody>
          <a:bodyPr/>
          <a:lstStyle/>
          <a:p>
            <a:r>
              <a:rPr lang="en-US" dirty="0" smtClean="0"/>
              <a:t>Enumerated powers</a:t>
            </a:r>
            <a:endParaRPr lang="en-US" dirty="0"/>
          </a:p>
        </p:txBody>
      </p:sp>
    </p:spTree>
    <p:extLst>
      <p:ext uri="{BB962C8B-B14F-4D97-AF65-F5344CB8AC3E}">
        <p14:creationId xmlns:p14="http://schemas.microsoft.com/office/powerpoint/2010/main" val="1334737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work implied means that something is not explicitly stated, but suggested, or hinted at.</a:t>
            </a:r>
          </a:p>
          <a:p>
            <a:endParaRPr lang="en-US" dirty="0"/>
          </a:p>
          <a:p>
            <a:r>
              <a:rPr lang="en-US" dirty="0" smtClean="0"/>
              <a:t>The “implied powers” of the Constitution are aspects of the document which appear to give the government expansive powers to create laws.</a:t>
            </a:r>
          </a:p>
          <a:p>
            <a:endParaRPr lang="en-US" dirty="0"/>
          </a:p>
          <a:p>
            <a:r>
              <a:rPr lang="en-US" dirty="0" smtClean="0"/>
              <a:t>In the Constitution, for example, the Congress is given the power “to make all laws which shall be necessary and proper.”  What is meant by this?  Alexander Hamilton would say that this means the federal government has the power to take powers necessary to do its job, whether the Constitution specifically allows them to or not!</a:t>
            </a:r>
            <a:endParaRPr lang="en-US" dirty="0"/>
          </a:p>
        </p:txBody>
      </p:sp>
      <p:sp>
        <p:nvSpPr>
          <p:cNvPr id="3" name="Title 2"/>
          <p:cNvSpPr>
            <a:spLocks noGrp="1"/>
          </p:cNvSpPr>
          <p:nvPr>
            <p:ph type="title"/>
          </p:nvPr>
        </p:nvSpPr>
        <p:spPr/>
        <p:txBody>
          <a:bodyPr/>
          <a:lstStyle/>
          <a:p>
            <a:r>
              <a:rPr lang="en-US" dirty="0" smtClean="0"/>
              <a:t>Implied powers</a:t>
            </a:r>
            <a:endParaRPr lang="en-US" dirty="0"/>
          </a:p>
        </p:txBody>
      </p:sp>
    </p:spTree>
    <p:extLst>
      <p:ext uri="{BB962C8B-B14F-4D97-AF65-F5344CB8AC3E}">
        <p14:creationId xmlns:p14="http://schemas.microsoft.com/office/powerpoint/2010/main" val="1725865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7010400" y="1371600"/>
            <a:ext cx="1981200" cy="5257800"/>
          </a:xfrm>
        </p:spPr>
        <p:txBody>
          <a:bodyPr>
            <a:normAutofit lnSpcReduction="10000"/>
          </a:bodyPr>
          <a:lstStyle/>
          <a:p>
            <a:r>
              <a:rPr lang="en-US" dirty="0" smtClean="0"/>
              <a:t>The Whiskey Rebellion of 1794 was an important moment in US History.  Washington personally led a group of 13,000 soldiers to successfully put down a small insurrection in Western Pennsylvania.  Compare Washington’s strong response to the feeble inaction of the Congress during Shays’ Rebellion, and you can see how much more powerful the new government actually was. </a:t>
            </a:r>
            <a:endParaRPr lang="en-US" dirty="0"/>
          </a:p>
        </p:txBody>
      </p:sp>
      <p:sp>
        <p:nvSpPr>
          <p:cNvPr id="4" name="Title 3"/>
          <p:cNvSpPr>
            <a:spLocks noGrp="1"/>
          </p:cNvSpPr>
          <p:nvPr>
            <p:ph type="title"/>
          </p:nvPr>
        </p:nvSpPr>
        <p:spPr>
          <a:xfrm>
            <a:off x="7086600" y="228600"/>
            <a:ext cx="1828800" cy="1066800"/>
          </a:xfrm>
        </p:spPr>
        <p:txBody>
          <a:bodyPr/>
          <a:lstStyle/>
          <a:p>
            <a:r>
              <a:rPr lang="en-US" dirty="0" smtClean="0"/>
              <a:t>The Whiskey Rebellion</a:t>
            </a:r>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l="11713" r="11713"/>
          <a:stretch>
            <a:fillRect/>
          </a:stretch>
        </p:blipFill>
        <p:spPr/>
      </p:pic>
    </p:spTree>
    <p:extLst>
      <p:ext uri="{BB962C8B-B14F-4D97-AF65-F5344CB8AC3E}">
        <p14:creationId xmlns:p14="http://schemas.microsoft.com/office/powerpoint/2010/main" val="1683709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b="1" dirty="0" smtClean="0"/>
              <a:t>Thomas Jefferson</a:t>
            </a:r>
            <a:endParaRPr lang="en-US" b="1" dirty="0"/>
          </a:p>
        </p:txBody>
      </p:sp>
      <p:sp>
        <p:nvSpPr>
          <p:cNvPr id="7" name="Content Placeholder 6"/>
          <p:cNvSpPr>
            <a:spLocks noGrp="1"/>
          </p:cNvSpPr>
          <p:nvPr>
            <p:ph sz="half" idx="2"/>
          </p:nvPr>
        </p:nvSpPr>
        <p:spPr/>
        <p:txBody>
          <a:bodyPr>
            <a:normAutofit fontScale="92500" lnSpcReduction="10000"/>
          </a:bodyPr>
          <a:lstStyle/>
          <a:p>
            <a:pPr marL="45720" indent="0">
              <a:buNone/>
            </a:pPr>
            <a:r>
              <a:rPr lang="en-US" dirty="0" smtClean="0"/>
              <a:t>Jefferson was a believer in agrarianism.  He thought that Americans who were citizen-farmers would be the most successful leaders of the government.  He thought that ordinary people would be less corrupt and willing to fight to preserve the republic.</a:t>
            </a:r>
            <a:endParaRPr lang="en-US" dirty="0"/>
          </a:p>
        </p:txBody>
      </p:sp>
      <p:sp>
        <p:nvSpPr>
          <p:cNvPr id="8" name="Text Placeholder 7"/>
          <p:cNvSpPr>
            <a:spLocks noGrp="1"/>
          </p:cNvSpPr>
          <p:nvPr>
            <p:ph type="body" sz="quarter" idx="3"/>
          </p:nvPr>
        </p:nvSpPr>
        <p:spPr/>
        <p:txBody>
          <a:bodyPr/>
          <a:lstStyle/>
          <a:p>
            <a:r>
              <a:rPr lang="en-US" b="1" dirty="0" smtClean="0"/>
              <a:t>Alexander Hamilton </a:t>
            </a:r>
            <a:endParaRPr lang="en-US" b="1" dirty="0"/>
          </a:p>
        </p:txBody>
      </p:sp>
      <p:sp>
        <p:nvSpPr>
          <p:cNvPr id="9" name="Content Placeholder 8"/>
          <p:cNvSpPr>
            <a:spLocks noGrp="1"/>
          </p:cNvSpPr>
          <p:nvPr>
            <p:ph sz="quarter" idx="4"/>
          </p:nvPr>
        </p:nvSpPr>
        <p:spPr/>
        <p:txBody>
          <a:bodyPr>
            <a:normAutofit fontScale="92500" lnSpcReduction="10000"/>
          </a:bodyPr>
          <a:lstStyle/>
          <a:p>
            <a:pPr marL="45720" indent="0">
              <a:buNone/>
            </a:pPr>
            <a:r>
              <a:rPr lang="en-US" dirty="0" smtClean="0"/>
              <a:t>Hamilton believed that the poor could not be trusted with the power of government.  He viewed them as overly passionate and too much prone to self-interested decisions.  Instead, he favored giving political power to the “rich, well-born, and able.” </a:t>
            </a:r>
            <a:endParaRPr lang="en-US" dirty="0"/>
          </a:p>
        </p:txBody>
      </p:sp>
      <p:sp>
        <p:nvSpPr>
          <p:cNvPr id="5" name="Title 4"/>
          <p:cNvSpPr>
            <a:spLocks noGrp="1"/>
          </p:cNvSpPr>
          <p:nvPr>
            <p:ph type="title"/>
          </p:nvPr>
        </p:nvSpPr>
        <p:spPr/>
        <p:txBody>
          <a:bodyPr/>
          <a:lstStyle/>
          <a:p>
            <a:r>
              <a:rPr lang="en-US" dirty="0" smtClean="0"/>
              <a:t>Who Should Rule?</a:t>
            </a:r>
            <a:endParaRPr lang="en-US" dirty="0"/>
          </a:p>
        </p:txBody>
      </p:sp>
    </p:spTree>
    <p:extLst>
      <p:ext uri="{BB962C8B-B14F-4D97-AF65-F5344CB8AC3E}">
        <p14:creationId xmlns:p14="http://schemas.microsoft.com/office/powerpoint/2010/main" val="671098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381000" y="1752600"/>
            <a:ext cx="4343400" cy="4910328"/>
          </a:xfrm>
        </p:spPr>
        <p:txBody>
          <a:bodyPr>
            <a:normAutofit fontScale="70000" lnSpcReduction="20000"/>
          </a:bodyPr>
          <a:lstStyle/>
          <a:p>
            <a:pPr marL="45720" indent="0">
              <a:buNone/>
            </a:pPr>
            <a:r>
              <a:rPr lang="en-US" dirty="0" smtClean="0"/>
              <a:t>George Washington didn’t really want for this to happen.  In his Cabinet, strong personalities and men of ability were brought together.  Jefferson and Hamilton were frequently on the opposite side of the issues.  Yet, all of the men were patriot Americans.  Recognizing this, George Washington tried to project a public image of the disinterested statesman.  Privately, he appears to have agreed with Alexander Hamilton more frequently than with Thomas Jefferson. </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17818" y="1828800"/>
            <a:ext cx="3565690" cy="4267200"/>
          </a:xfrm>
        </p:spPr>
      </p:pic>
      <p:sp>
        <p:nvSpPr>
          <p:cNvPr id="3" name="Title 2"/>
          <p:cNvSpPr>
            <a:spLocks noGrp="1"/>
          </p:cNvSpPr>
          <p:nvPr>
            <p:ph type="title"/>
          </p:nvPr>
        </p:nvSpPr>
        <p:spPr/>
        <p:txBody>
          <a:bodyPr/>
          <a:lstStyle/>
          <a:p>
            <a:r>
              <a:rPr lang="en-US" dirty="0" smtClean="0"/>
              <a:t>A Note on George Washington</a:t>
            </a:r>
            <a:endParaRPr lang="en-US" dirty="0"/>
          </a:p>
        </p:txBody>
      </p:sp>
    </p:spTree>
    <p:extLst>
      <p:ext uri="{BB962C8B-B14F-4D97-AF65-F5344CB8AC3E}">
        <p14:creationId xmlns:p14="http://schemas.microsoft.com/office/powerpoint/2010/main" val="597993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Thomas Jefferson and Alexander Hamilton ended up on the opposite side of many crucial debates during Washington’s Presidency, including: </a:t>
            </a:r>
          </a:p>
          <a:p>
            <a:r>
              <a:rPr lang="en-US" dirty="0" smtClean="0"/>
              <a:t>The Bill of Rights Debate</a:t>
            </a:r>
          </a:p>
          <a:p>
            <a:r>
              <a:rPr lang="en-US" dirty="0" smtClean="0"/>
              <a:t>The Assumption of the National Debt and Redemption of Bonds. </a:t>
            </a:r>
          </a:p>
          <a:p>
            <a:r>
              <a:rPr lang="en-US" dirty="0" smtClean="0"/>
              <a:t>Powers of the Government under the Constitution </a:t>
            </a:r>
          </a:p>
          <a:p>
            <a:r>
              <a:rPr lang="en-US" dirty="0" smtClean="0"/>
              <a:t>The National Bank</a:t>
            </a:r>
          </a:p>
          <a:p>
            <a:r>
              <a:rPr lang="en-US" dirty="0" smtClean="0"/>
              <a:t>Who Should Rule?  Who, exactly, are “We the People?” </a:t>
            </a:r>
          </a:p>
          <a:p>
            <a:r>
              <a:rPr lang="en-US" dirty="0" smtClean="0"/>
              <a:t>Foreign Policy Options</a:t>
            </a:r>
          </a:p>
          <a:p>
            <a:r>
              <a:rPr lang="en-US" dirty="0" smtClean="0"/>
              <a:t>The Alien and Sedition Acts – in 1798, under John Adams</a:t>
            </a:r>
            <a:endParaRPr lang="en-US" dirty="0"/>
          </a:p>
        </p:txBody>
      </p:sp>
      <p:sp>
        <p:nvSpPr>
          <p:cNvPr id="5" name="Title 4"/>
          <p:cNvSpPr>
            <a:spLocks noGrp="1"/>
          </p:cNvSpPr>
          <p:nvPr>
            <p:ph type="title"/>
          </p:nvPr>
        </p:nvSpPr>
        <p:spPr/>
        <p:txBody>
          <a:bodyPr/>
          <a:lstStyle/>
          <a:p>
            <a:r>
              <a:rPr lang="en-US" dirty="0" smtClean="0"/>
              <a:t>Reasons for the Divide</a:t>
            </a:r>
            <a:endParaRPr lang="en-US" dirty="0"/>
          </a:p>
        </p:txBody>
      </p:sp>
    </p:spTree>
    <p:extLst>
      <p:ext uri="{BB962C8B-B14F-4D97-AF65-F5344CB8AC3E}">
        <p14:creationId xmlns:p14="http://schemas.microsoft.com/office/powerpoint/2010/main" val="2951476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rmAutofit fontScale="92500" lnSpcReduction="20000"/>
          </a:bodyPr>
          <a:lstStyle/>
          <a:p>
            <a:r>
              <a:rPr lang="en-US" dirty="0" smtClean="0">
                <a:solidFill>
                  <a:schemeClr val="accent1">
                    <a:lumMod val="75000"/>
                  </a:schemeClr>
                </a:solidFill>
              </a:rPr>
              <a:t>Thomas Jefferson &amp; the Republicans</a:t>
            </a:r>
            <a:endParaRPr lang="en-US" dirty="0">
              <a:solidFill>
                <a:schemeClr val="accent1">
                  <a:lumMod val="75000"/>
                </a:schemeClr>
              </a:solidFill>
            </a:endParaRPr>
          </a:p>
        </p:txBody>
      </p:sp>
      <p:sp>
        <p:nvSpPr>
          <p:cNvPr id="6" name="Content Placeholder 5"/>
          <p:cNvSpPr>
            <a:spLocks noGrp="1"/>
          </p:cNvSpPr>
          <p:nvPr>
            <p:ph sz="half" idx="2"/>
          </p:nvPr>
        </p:nvSpPr>
        <p:spPr/>
        <p:txBody>
          <a:bodyPr>
            <a:normAutofit fontScale="92500"/>
          </a:bodyPr>
          <a:lstStyle/>
          <a:p>
            <a:r>
              <a:rPr lang="en-US" dirty="0" smtClean="0"/>
              <a:t>Jefferson and Madison were strong supporters of the Bill of Rights, believing they were essential to (1) preserve the rights of the people and (2) appease the Antifederalists who had resigned themselves to the Constitution in 1788. </a:t>
            </a:r>
            <a:endParaRPr lang="en-US" dirty="0"/>
          </a:p>
        </p:txBody>
      </p:sp>
      <p:sp>
        <p:nvSpPr>
          <p:cNvPr id="7" name="Text Placeholder 6"/>
          <p:cNvSpPr>
            <a:spLocks noGrp="1"/>
          </p:cNvSpPr>
          <p:nvPr>
            <p:ph type="body" sz="quarter" idx="3"/>
          </p:nvPr>
        </p:nvSpPr>
        <p:spPr/>
        <p:txBody>
          <a:bodyPr>
            <a:normAutofit fontScale="92500" lnSpcReduction="20000"/>
          </a:bodyPr>
          <a:lstStyle/>
          <a:p>
            <a:r>
              <a:rPr lang="en-US" dirty="0" smtClean="0">
                <a:solidFill>
                  <a:schemeClr val="accent1">
                    <a:lumMod val="75000"/>
                  </a:schemeClr>
                </a:solidFill>
              </a:rPr>
              <a:t>Alexander Hamilton &amp; the Federalists</a:t>
            </a:r>
            <a:endParaRPr lang="en-US" dirty="0">
              <a:solidFill>
                <a:schemeClr val="accent1">
                  <a:lumMod val="75000"/>
                </a:schemeClr>
              </a:solidFill>
            </a:endParaRPr>
          </a:p>
        </p:txBody>
      </p:sp>
      <p:sp>
        <p:nvSpPr>
          <p:cNvPr id="8" name="Content Placeholder 7"/>
          <p:cNvSpPr>
            <a:spLocks noGrp="1"/>
          </p:cNvSpPr>
          <p:nvPr>
            <p:ph sz="quarter" idx="4"/>
          </p:nvPr>
        </p:nvSpPr>
        <p:spPr>
          <a:xfrm>
            <a:off x="4645025" y="2438399"/>
            <a:ext cx="4041775" cy="3886201"/>
          </a:xfrm>
        </p:spPr>
        <p:txBody>
          <a:bodyPr>
            <a:normAutofit fontScale="92500" lnSpcReduction="10000"/>
          </a:bodyPr>
          <a:lstStyle/>
          <a:p>
            <a:r>
              <a:rPr lang="en-US" dirty="0" smtClean="0"/>
              <a:t>Alexander Hamilton and his Federalists were unconvinced that any rights would be better preserved by placing them in writing.  Overall, they believed that the rights were necessary and proper, but they also thought that this went without saying.  </a:t>
            </a:r>
            <a:endParaRPr lang="en-US" dirty="0"/>
          </a:p>
        </p:txBody>
      </p:sp>
      <p:sp>
        <p:nvSpPr>
          <p:cNvPr id="4" name="Title 3"/>
          <p:cNvSpPr>
            <a:spLocks noGrp="1"/>
          </p:cNvSpPr>
          <p:nvPr>
            <p:ph type="title"/>
          </p:nvPr>
        </p:nvSpPr>
        <p:spPr/>
        <p:txBody>
          <a:bodyPr/>
          <a:lstStyle/>
          <a:p>
            <a:r>
              <a:rPr lang="en-US" dirty="0" smtClean="0"/>
              <a:t>The Bill of Rights</a:t>
            </a:r>
            <a:endParaRPr lang="en-US" dirty="0"/>
          </a:p>
        </p:txBody>
      </p:sp>
    </p:spTree>
    <p:extLst>
      <p:ext uri="{BB962C8B-B14F-4D97-AF65-F5344CB8AC3E}">
        <p14:creationId xmlns:p14="http://schemas.microsoft.com/office/powerpoint/2010/main" val="1624999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lnSpcReduction="20000"/>
          </a:bodyPr>
          <a:lstStyle/>
          <a:p>
            <a:r>
              <a:rPr lang="en-US" dirty="0" smtClean="0">
                <a:solidFill>
                  <a:schemeClr val="accent1">
                    <a:lumMod val="75000"/>
                  </a:schemeClr>
                </a:solidFill>
              </a:rPr>
              <a:t>Jefferson, Madison, &amp; the Republicans </a:t>
            </a:r>
            <a:endParaRPr lang="en-US" dirty="0">
              <a:solidFill>
                <a:schemeClr val="accent1">
                  <a:lumMod val="75000"/>
                </a:schemeClr>
              </a:solidFill>
            </a:endParaRPr>
          </a:p>
        </p:txBody>
      </p:sp>
      <p:sp>
        <p:nvSpPr>
          <p:cNvPr id="3" name="Content Placeholder 2"/>
          <p:cNvSpPr>
            <a:spLocks noGrp="1"/>
          </p:cNvSpPr>
          <p:nvPr>
            <p:ph sz="half" idx="2"/>
          </p:nvPr>
        </p:nvSpPr>
        <p:spPr/>
        <p:txBody>
          <a:bodyPr>
            <a:normAutofit fontScale="85000" lnSpcReduction="20000"/>
          </a:bodyPr>
          <a:lstStyle/>
          <a:p>
            <a:r>
              <a:rPr lang="en-US" dirty="0" smtClean="0"/>
              <a:t>Both men, but especially James Madison, saw through Alexander Hamilton’s design.  They knew that if the national government assumed all of the states’ debts, that this would give the federal government a compelling reason to tax the states – after all, they had to repay England, France, and Holland for helping to grant us our independence. </a:t>
            </a:r>
            <a:endParaRPr lang="en-US" dirty="0"/>
          </a:p>
        </p:txBody>
      </p:sp>
      <p:sp>
        <p:nvSpPr>
          <p:cNvPr id="4" name="Text Placeholder 3"/>
          <p:cNvSpPr>
            <a:spLocks noGrp="1"/>
          </p:cNvSpPr>
          <p:nvPr>
            <p:ph type="body" sz="quarter" idx="3"/>
          </p:nvPr>
        </p:nvSpPr>
        <p:spPr/>
        <p:txBody>
          <a:bodyPr>
            <a:normAutofit fontScale="92500" lnSpcReduction="20000"/>
          </a:bodyPr>
          <a:lstStyle/>
          <a:p>
            <a:r>
              <a:rPr lang="en-US" dirty="0" smtClean="0">
                <a:solidFill>
                  <a:schemeClr val="accent1">
                    <a:lumMod val="75000"/>
                  </a:schemeClr>
                </a:solidFill>
              </a:rPr>
              <a:t>Alexander Hamilton &amp; the Federalists </a:t>
            </a:r>
            <a:endParaRPr lang="en-US" dirty="0">
              <a:solidFill>
                <a:schemeClr val="accent1">
                  <a:lumMod val="75000"/>
                </a:schemeClr>
              </a:solidFill>
            </a:endParaRPr>
          </a:p>
        </p:txBody>
      </p:sp>
      <p:sp>
        <p:nvSpPr>
          <p:cNvPr id="5" name="Content Placeholder 4"/>
          <p:cNvSpPr>
            <a:spLocks noGrp="1"/>
          </p:cNvSpPr>
          <p:nvPr>
            <p:ph sz="quarter" idx="4"/>
          </p:nvPr>
        </p:nvSpPr>
        <p:spPr/>
        <p:txBody>
          <a:bodyPr>
            <a:normAutofit fontScale="85000" lnSpcReduction="10000"/>
          </a:bodyPr>
          <a:lstStyle/>
          <a:p>
            <a:r>
              <a:rPr lang="en-US" dirty="0" smtClean="0"/>
              <a:t>Hamilton knew exactly what he was doing when he assumed the debt of each of the states in 1789.  By taking the burden of debt off of the states who still owed money to England, France, Holland or Spain, he was justifying the national government’s right to tax its subjects going forward. </a:t>
            </a:r>
            <a:endParaRPr lang="en-US" dirty="0"/>
          </a:p>
        </p:txBody>
      </p:sp>
      <p:sp>
        <p:nvSpPr>
          <p:cNvPr id="6" name="Title 5"/>
          <p:cNvSpPr>
            <a:spLocks noGrp="1"/>
          </p:cNvSpPr>
          <p:nvPr>
            <p:ph type="title"/>
          </p:nvPr>
        </p:nvSpPr>
        <p:spPr/>
        <p:txBody>
          <a:bodyPr/>
          <a:lstStyle/>
          <a:p>
            <a:r>
              <a:rPr lang="en-US" sz="2800" dirty="0" smtClean="0"/>
              <a:t>The Assumption of the Nation debt by the Federal Government</a:t>
            </a:r>
            <a:endParaRPr lang="en-US" sz="2800" dirty="0"/>
          </a:p>
        </p:txBody>
      </p:sp>
    </p:spTree>
    <p:extLst>
      <p:ext uri="{BB962C8B-B14F-4D97-AF65-F5344CB8AC3E}">
        <p14:creationId xmlns:p14="http://schemas.microsoft.com/office/powerpoint/2010/main" val="107635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solidFill>
                  <a:schemeClr val="accent1">
                    <a:lumMod val="75000"/>
                  </a:schemeClr>
                </a:solidFill>
              </a:rPr>
              <a:t>Madison: OPPOSED</a:t>
            </a:r>
            <a:endParaRPr lang="en-US" dirty="0">
              <a:solidFill>
                <a:schemeClr val="accent1">
                  <a:lumMod val="75000"/>
                </a:schemeClr>
              </a:solidFill>
            </a:endParaRPr>
          </a:p>
        </p:txBody>
      </p:sp>
      <p:sp>
        <p:nvSpPr>
          <p:cNvPr id="3" name="Content Placeholder 2"/>
          <p:cNvSpPr>
            <a:spLocks noGrp="1"/>
          </p:cNvSpPr>
          <p:nvPr>
            <p:ph sz="half" idx="2"/>
          </p:nvPr>
        </p:nvSpPr>
        <p:spPr/>
        <p:txBody>
          <a:bodyPr/>
          <a:lstStyle/>
          <a:p>
            <a:r>
              <a:rPr lang="en-US" dirty="0" smtClean="0"/>
              <a:t>Paying full price on the Congress’ paper money bills was going to reward the money speculators who had purchased the bonds when no one believed that the nation would win the conflict. </a:t>
            </a:r>
            <a:endParaRPr lang="en-US" dirty="0"/>
          </a:p>
        </p:txBody>
      </p:sp>
      <p:sp>
        <p:nvSpPr>
          <p:cNvPr id="4" name="Text Placeholder 3"/>
          <p:cNvSpPr>
            <a:spLocks noGrp="1"/>
          </p:cNvSpPr>
          <p:nvPr>
            <p:ph type="body" sz="quarter" idx="3"/>
          </p:nvPr>
        </p:nvSpPr>
        <p:spPr/>
        <p:txBody>
          <a:bodyPr/>
          <a:lstStyle/>
          <a:p>
            <a:r>
              <a:rPr lang="en-US" dirty="0" smtClean="0">
                <a:solidFill>
                  <a:schemeClr val="accent1">
                    <a:lumMod val="75000"/>
                  </a:schemeClr>
                </a:solidFill>
              </a:rPr>
              <a:t>Hamilton: IN FAVOR</a:t>
            </a:r>
            <a:endParaRPr lang="en-US" dirty="0">
              <a:solidFill>
                <a:schemeClr val="accent1">
                  <a:lumMod val="75000"/>
                </a:schemeClr>
              </a:solidFill>
            </a:endParaRPr>
          </a:p>
        </p:txBody>
      </p:sp>
      <p:sp>
        <p:nvSpPr>
          <p:cNvPr id="5" name="Content Placeholder 4"/>
          <p:cNvSpPr>
            <a:spLocks noGrp="1"/>
          </p:cNvSpPr>
          <p:nvPr>
            <p:ph sz="quarter" idx="4"/>
          </p:nvPr>
        </p:nvSpPr>
        <p:spPr/>
        <p:txBody>
          <a:bodyPr>
            <a:normAutofit lnSpcReduction="10000"/>
          </a:bodyPr>
          <a:lstStyle/>
          <a:p>
            <a:r>
              <a:rPr lang="en-US" dirty="0" smtClean="0"/>
              <a:t>Hamilton realized that by paying full price on the government bonds, the aristocratic, wealthy, elite would come to support the government.  If a few of the “lower sort” felt they were losing power, so be it. </a:t>
            </a:r>
            <a:endParaRPr lang="en-US" dirty="0"/>
          </a:p>
        </p:txBody>
      </p:sp>
      <p:sp>
        <p:nvSpPr>
          <p:cNvPr id="6" name="Title 5"/>
          <p:cNvSpPr>
            <a:spLocks noGrp="1"/>
          </p:cNvSpPr>
          <p:nvPr>
            <p:ph type="title"/>
          </p:nvPr>
        </p:nvSpPr>
        <p:spPr/>
        <p:txBody>
          <a:bodyPr/>
          <a:lstStyle/>
          <a:p>
            <a:r>
              <a:rPr lang="en-US" dirty="0" smtClean="0"/>
              <a:t>The Redemption of Bonds</a:t>
            </a:r>
            <a:endParaRPr lang="en-US" dirty="0"/>
          </a:p>
        </p:txBody>
      </p:sp>
    </p:spTree>
    <p:extLst>
      <p:ext uri="{BB962C8B-B14F-4D97-AF65-F5344CB8AC3E}">
        <p14:creationId xmlns:p14="http://schemas.microsoft.com/office/powerpoint/2010/main" val="2088927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solidFill>
                  <a:schemeClr val="accent1">
                    <a:lumMod val="75000"/>
                  </a:schemeClr>
                </a:solidFill>
              </a:rPr>
              <a:t>Jeffersonian Republicans</a:t>
            </a:r>
            <a:endParaRPr lang="en-US" dirty="0">
              <a:solidFill>
                <a:schemeClr val="accent1">
                  <a:lumMod val="75000"/>
                </a:schemeClr>
              </a:solidFill>
            </a:endParaRPr>
          </a:p>
        </p:txBody>
      </p:sp>
      <p:sp>
        <p:nvSpPr>
          <p:cNvPr id="3" name="Content Placeholder 2"/>
          <p:cNvSpPr>
            <a:spLocks noGrp="1"/>
          </p:cNvSpPr>
          <p:nvPr>
            <p:ph sz="half" idx="2"/>
          </p:nvPr>
        </p:nvSpPr>
        <p:spPr/>
        <p:txBody>
          <a:bodyPr>
            <a:normAutofit fontScale="92500" lnSpcReduction="20000"/>
          </a:bodyPr>
          <a:lstStyle/>
          <a:p>
            <a:r>
              <a:rPr lang="en-US" dirty="0" smtClean="0"/>
              <a:t>Jefferson feared that the national government would attempt to take too much power.  He therefore advocated a “strict constructionist” view of the Constitution.  If the Constitution did not specifically grant the government the power to take an action, they could not do so.</a:t>
            </a:r>
            <a:endParaRPr lang="en-US" dirty="0"/>
          </a:p>
        </p:txBody>
      </p:sp>
      <p:sp>
        <p:nvSpPr>
          <p:cNvPr id="4" name="Text Placeholder 3"/>
          <p:cNvSpPr>
            <a:spLocks noGrp="1"/>
          </p:cNvSpPr>
          <p:nvPr>
            <p:ph type="body" sz="quarter" idx="3"/>
          </p:nvPr>
        </p:nvSpPr>
        <p:spPr/>
        <p:txBody>
          <a:bodyPr/>
          <a:lstStyle/>
          <a:p>
            <a:r>
              <a:rPr lang="en-US" dirty="0" smtClean="0">
                <a:solidFill>
                  <a:schemeClr val="accent1">
                    <a:lumMod val="75000"/>
                  </a:schemeClr>
                </a:solidFill>
              </a:rPr>
              <a:t>Hamiltonian Federalists</a:t>
            </a:r>
            <a:endParaRPr lang="en-US" dirty="0">
              <a:solidFill>
                <a:schemeClr val="accent1">
                  <a:lumMod val="75000"/>
                </a:schemeClr>
              </a:solidFill>
            </a:endParaRPr>
          </a:p>
        </p:txBody>
      </p:sp>
      <p:sp>
        <p:nvSpPr>
          <p:cNvPr id="5" name="Content Placeholder 4"/>
          <p:cNvSpPr>
            <a:spLocks noGrp="1"/>
          </p:cNvSpPr>
          <p:nvPr>
            <p:ph sz="quarter" idx="4"/>
          </p:nvPr>
        </p:nvSpPr>
        <p:spPr/>
        <p:txBody>
          <a:bodyPr>
            <a:normAutofit fontScale="92500" lnSpcReduction="20000"/>
          </a:bodyPr>
          <a:lstStyle/>
          <a:p>
            <a:r>
              <a:rPr lang="en-US" dirty="0" smtClean="0"/>
              <a:t>Alexander Hamilton was much more covetous of power – for himself and for the government.  He believed that if something was not strictly forbidden by the Constitution, that the government could take action on it’s own.  He believed in the “implied powers” within the Constitution. </a:t>
            </a:r>
            <a:endParaRPr lang="en-US" dirty="0"/>
          </a:p>
        </p:txBody>
      </p:sp>
      <p:sp>
        <p:nvSpPr>
          <p:cNvPr id="6" name="Title 5"/>
          <p:cNvSpPr>
            <a:spLocks noGrp="1"/>
          </p:cNvSpPr>
          <p:nvPr>
            <p:ph type="title"/>
          </p:nvPr>
        </p:nvSpPr>
        <p:spPr/>
        <p:txBody>
          <a:bodyPr/>
          <a:lstStyle/>
          <a:p>
            <a:r>
              <a:rPr lang="en-US" dirty="0" smtClean="0"/>
              <a:t>Powers Under the Constitution</a:t>
            </a:r>
            <a:endParaRPr lang="en-US" dirty="0"/>
          </a:p>
        </p:txBody>
      </p:sp>
    </p:spTree>
    <p:extLst>
      <p:ext uri="{BB962C8B-B14F-4D97-AF65-F5344CB8AC3E}">
        <p14:creationId xmlns:p14="http://schemas.microsoft.com/office/powerpoint/2010/main" val="553878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a:xfrm>
            <a:off x="228600" y="1719072"/>
            <a:ext cx="3200400" cy="4910328"/>
          </a:xfrm>
        </p:spPr>
        <p:txBody>
          <a:bodyPr>
            <a:normAutofit fontScale="70000" lnSpcReduction="20000"/>
          </a:bodyPr>
          <a:lstStyle/>
          <a:p>
            <a:pPr marL="45720" indent="0">
              <a:buNone/>
            </a:pPr>
            <a:r>
              <a:rPr lang="en-US" dirty="0" smtClean="0"/>
              <a:t>Alexander Hamilton viewed the National Bank as a way to encourage cooperation between the wealthy, elite members of society and the government.  Since this power was not specifically enumerated in the Constitution, Jefferson viewed the National Bank as a usurpation of power and mistrusted Alexander Hamilton’s motives – as always…</a:t>
            </a:r>
            <a:endParaRPr lang="en-US"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81400" y="1828800"/>
            <a:ext cx="5237378" cy="4038600"/>
          </a:xfrm>
        </p:spPr>
      </p:pic>
      <p:sp>
        <p:nvSpPr>
          <p:cNvPr id="7" name="Title 6"/>
          <p:cNvSpPr>
            <a:spLocks noGrp="1"/>
          </p:cNvSpPr>
          <p:nvPr>
            <p:ph type="title"/>
          </p:nvPr>
        </p:nvSpPr>
        <p:spPr/>
        <p:txBody>
          <a:bodyPr/>
          <a:lstStyle/>
          <a:p>
            <a:r>
              <a:rPr lang="en-US" dirty="0" smtClean="0"/>
              <a:t>The National Bank</a:t>
            </a:r>
            <a:endParaRPr lang="en-US" dirty="0"/>
          </a:p>
        </p:txBody>
      </p:sp>
    </p:spTree>
    <p:extLst>
      <p:ext uri="{BB962C8B-B14F-4D97-AF65-F5344CB8AC3E}">
        <p14:creationId xmlns:p14="http://schemas.microsoft.com/office/powerpoint/2010/main" val="1227173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solidFill>
                  <a:schemeClr val="accent1">
                    <a:lumMod val="75000"/>
                  </a:schemeClr>
                </a:solidFill>
              </a:rPr>
              <a:t>Jeffersonian Republicans</a:t>
            </a:r>
            <a:endParaRPr lang="en-US" dirty="0">
              <a:solidFill>
                <a:schemeClr val="accent1">
                  <a:lumMod val="75000"/>
                </a:schemeClr>
              </a:solidFill>
            </a:endParaRPr>
          </a:p>
        </p:txBody>
      </p:sp>
      <p:sp>
        <p:nvSpPr>
          <p:cNvPr id="6" name="Content Placeholder 5"/>
          <p:cNvSpPr>
            <a:spLocks noGrp="1"/>
          </p:cNvSpPr>
          <p:nvPr>
            <p:ph sz="half" idx="2"/>
          </p:nvPr>
        </p:nvSpPr>
        <p:spPr/>
        <p:txBody>
          <a:bodyPr>
            <a:normAutofit fontScale="92500"/>
          </a:bodyPr>
          <a:lstStyle/>
          <a:p>
            <a:r>
              <a:rPr lang="en-US" dirty="0" smtClean="0"/>
              <a:t>Jefferson believed in the virtue of an agrarian republic.  He believed that small farmers – educated landowners – would be the most virtuous men to build a nation with.  He wanted to expand the democracy accordingly. </a:t>
            </a:r>
            <a:endParaRPr lang="en-US" dirty="0"/>
          </a:p>
        </p:txBody>
      </p:sp>
      <p:sp>
        <p:nvSpPr>
          <p:cNvPr id="7" name="Text Placeholder 6"/>
          <p:cNvSpPr>
            <a:spLocks noGrp="1"/>
          </p:cNvSpPr>
          <p:nvPr>
            <p:ph type="body" sz="quarter" idx="3"/>
          </p:nvPr>
        </p:nvSpPr>
        <p:spPr/>
        <p:txBody>
          <a:bodyPr/>
          <a:lstStyle/>
          <a:p>
            <a:r>
              <a:rPr lang="en-US" dirty="0" smtClean="0">
                <a:solidFill>
                  <a:schemeClr val="accent1">
                    <a:lumMod val="75000"/>
                  </a:schemeClr>
                </a:solidFill>
              </a:rPr>
              <a:t>Hamiltonian Federalists</a:t>
            </a:r>
            <a:endParaRPr lang="en-US" dirty="0">
              <a:solidFill>
                <a:schemeClr val="accent1">
                  <a:lumMod val="75000"/>
                </a:schemeClr>
              </a:solidFill>
            </a:endParaRPr>
          </a:p>
        </p:txBody>
      </p:sp>
      <p:sp>
        <p:nvSpPr>
          <p:cNvPr id="8" name="Content Placeholder 7"/>
          <p:cNvSpPr>
            <a:spLocks noGrp="1"/>
          </p:cNvSpPr>
          <p:nvPr>
            <p:ph sz="quarter" idx="4"/>
          </p:nvPr>
        </p:nvSpPr>
        <p:spPr>
          <a:xfrm>
            <a:off x="4645025" y="2438399"/>
            <a:ext cx="4117975" cy="4038601"/>
          </a:xfrm>
        </p:spPr>
        <p:txBody>
          <a:bodyPr>
            <a:normAutofit fontScale="92500" lnSpcReduction="10000"/>
          </a:bodyPr>
          <a:lstStyle/>
          <a:p>
            <a:r>
              <a:rPr lang="en-US" dirty="0" smtClean="0"/>
              <a:t>Alexander Hamilton believed in a nation of industry and merchant traders.  His thought was that a productive society would be more profitable and influential on the world stage.   Hamilton believed in republicanism, but would have restricted the vote to property owners.</a:t>
            </a:r>
            <a:endParaRPr lang="en-US" dirty="0"/>
          </a:p>
        </p:txBody>
      </p:sp>
      <p:sp>
        <p:nvSpPr>
          <p:cNvPr id="4" name="Title 3"/>
          <p:cNvSpPr>
            <a:spLocks noGrp="1"/>
          </p:cNvSpPr>
          <p:nvPr>
            <p:ph type="title"/>
          </p:nvPr>
        </p:nvSpPr>
        <p:spPr/>
        <p:txBody>
          <a:bodyPr/>
          <a:lstStyle/>
          <a:p>
            <a:r>
              <a:rPr lang="en-US" dirty="0" smtClean="0"/>
              <a:t>Who should rule?</a:t>
            </a:r>
            <a:endParaRPr lang="en-US" dirty="0"/>
          </a:p>
        </p:txBody>
      </p:sp>
    </p:spTree>
    <p:extLst>
      <p:ext uri="{BB962C8B-B14F-4D97-AF65-F5344CB8AC3E}">
        <p14:creationId xmlns:p14="http://schemas.microsoft.com/office/powerpoint/2010/main" val="39591861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296</TotalTime>
  <Words>1465</Words>
  <Application>Microsoft Office PowerPoint</Application>
  <PresentationFormat>On-screen Show (4:3)</PresentationFormat>
  <Paragraphs>80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Grid</vt:lpstr>
      <vt:lpstr>Washington &amp; Congress, 1789 - 1796</vt:lpstr>
      <vt:lpstr>A Note on George Washington</vt:lpstr>
      <vt:lpstr>Reasons for the Divide</vt:lpstr>
      <vt:lpstr>The Bill of Rights</vt:lpstr>
      <vt:lpstr>The Assumption of the Nation debt by the Federal Government</vt:lpstr>
      <vt:lpstr>The Redemption of Bonds</vt:lpstr>
      <vt:lpstr>Powers Under the Constitution</vt:lpstr>
      <vt:lpstr>The National Bank</vt:lpstr>
      <vt:lpstr>Who should rule?</vt:lpstr>
      <vt:lpstr>Foreign Policy choices</vt:lpstr>
      <vt:lpstr>The Alien and Sedition ACts</vt:lpstr>
      <vt:lpstr>What two documents authored by Virginians did James Madison rely upon in creating the bill or rights?  Who wrote each document?</vt:lpstr>
      <vt:lpstr>Hamilton’s Financial Plan</vt:lpstr>
      <vt:lpstr>Enumerated powers</vt:lpstr>
      <vt:lpstr>Implied powers</vt:lpstr>
      <vt:lpstr>The Whiskey Rebellion</vt:lpstr>
      <vt:lpstr>Who Should Rule?</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Washington &amp; Congress, 1789 - 1796</dc:title>
  <dc:creator>Adam Henry</dc:creator>
  <cp:lastModifiedBy>Adam Henry</cp:lastModifiedBy>
  <cp:revision>11</cp:revision>
  <dcterms:created xsi:type="dcterms:W3CDTF">2013-10-29T13:42:28Z</dcterms:created>
  <dcterms:modified xsi:type="dcterms:W3CDTF">2013-10-29T18:38:34Z</dcterms:modified>
</cp:coreProperties>
</file>